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8" r:id="rId15"/>
    <p:sldId id="283" r:id="rId16"/>
    <p:sldId id="284" r:id="rId17"/>
    <p:sldId id="268" r:id="rId18"/>
    <p:sldId id="269" r:id="rId19"/>
    <p:sldId id="270" r:id="rId20"/>
    <p:sldId id="280" r:id="rId21"/>
    <p:sldId id="276" r:id="rId22"/>
    <p:sldId id="277" r:id="rId23"/>
    <p:sldId id="273" r:id="rId24"/>
    <p:sldId id="272" r:id="rId25"/>
    <p:sldId id="274" r:id="rId26"/>
    <p:sldId id="285" r:id="rId27"/>
    <p:sldId id="279" r:id="rId28"/>
    <p:sldId id="281" r:id="rId29"/>
    <p:sldId id="286" r:id="rId30"/>
    <p:sldId id="287" r:id="rId31"/>
    <p:sldId id="288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6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42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2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06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8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3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0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6C72F-D380-4D65-B302-41C844294AB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44810-BF1A-488C-8B16-1048383A0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4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5" y="323670"/>
            <a:ext cx="5686425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5" y="2863071"/>
            <a:ext cx="5743575" cy="3219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61506" y="1476052"/>
            <a:ext cx="5914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results obtained using one predictor may be quite different from those obtained using multiple predictors, especially when there is correlation among the predictors.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1506" y="32076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Confounding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A situation in which the effect or association between an exposure and outcome is distorted by the presence of another variable.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for &gt;2 Response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If we had three categories of medical condition in the emergency room: stroke, drug overdose, epileptic seizure then we model both </a:t>
            </a:r>
          </a:p>
          <a:p>
            <a:pPr marL="0" indent="0">
              <a:buNone/>
            </a:pPr>
            <a:r>
              <a:rPr lang="en-US" sz="2200" dirty="0" smtClean="0"/>
              <a:t>		Pr(Y = stroke|X) and Pr(Y = drug overdose|X) 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Then, remaining Pr(Y = epileptic seizure|X) = </a:t>
            </a:r>
          </a:p>
          <a:p>
            <a:pPr marL="0" indent="0">
              <a:buNone/>
            </a:pPr>
            <a:r>
              <a:rPr lang="en-US" sz="2200" dirty="0" smtClean="0"/>
              <a:t>		1 − Pr(Y = stroke|X) − Pr(Y = drug overdose|X).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214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Discriminant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Popular for multiple-class classification</a:t>
            </a:r>
          </a:p>
          <a:p>
            <a:r>
              <a:rPr lang="en-US" sz="2400" dirty="0" smtClean="0"/>
              <a:t>We model the distribution of the predictors X separately in each of the response classes (i.e. given Y ), and then use Bayes’ theorem to flip these around into estimates for Pr(Y = </a:t>
            </a:r>
            <a:r>
              <a:rPr lang="en-US" sz="2400" dirty="0" err="1" smtClean="0"/>
              <a:t>k|X</a:t>
            </a:r>
            <a:r>
              <a:rPr lang="en-US" sz="2400" dirty="0" smtClean="0"/>
              <a:t> = x).</a:t>
            </a:r>
          </a:p>
          <a:p>
            <a:r>
              <a:rPr lang="en-US" sz="2400" dirty="0" smtClean="0"/>
              <a:t>When the classes are well-separated, the parameter estimates for the logistic regression model are surprisingly unstable. Linear discriminant analysis does not suffer from this problem. </a:t>
            </a:r>
          </a:p>
          <a:p>
            <a:r>
              <a:rPr lang="en-US" sz="2400" dirty="0" smtClean="0"/>
              <a:t>If n is small and the distribution of the predictors X is approximately normal in each of the classes, the linear discriminant model is again more stable than the logistic regression model.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70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 Concepts Needed for LDA, QDA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Conditional probability</a:t>
            </a:r>
          </a:p>
          <a:p>
            <a:r>
              <a:rPr lang="en-GB" dirty="0"/>
              <a:t>Bayes Theorem </a:t>
            </a:r>
            <a:endParaRPr lang="en-GB" dirty="0" smtClean="0"/>
          </a:p>
          <a:p>
            <a:r>
              <a:rPr lang="en-GB" dirty="0" smtClean="0"/>
              <a:t>Covariance matrix</a:t>
            </a:r>
          </a:p>
          <a:p>
            <a:r>
              <a:rPr lang="en-GB" dirty="0" smtClean="0"/>
              <a:t>Maximum </a:t>
            </a:r>
            <a:r>
              <a:rPr lang="en-GB" dirty="0"/>
              <a:t>likelihood </a:t>
            </a:r>
            <a:r>
              <a:rPr lang="en-GB" dirty="0" smtClean="0"/>
              <a:t>estimation</a:t>
            </a:r>
          </a:p>
          <a:p>
            <a:r>
              <a:rPr lang="en-GB" dirty="0"/>
              <a:t>Basic vector </a:t>
            </a:r>
            <a:r>
              <a:rPr lang="en-GB" dirty="0" smtClean="0"/>
              <a:t>calculus</a:t>
            </a:r>
          </a:p>
          <a:p>
            <a:r>
              <a:rPr lang="en-GB" dirty="0" smtClean="0"/>
              <a:t>Multivariate </a:t>
            </a:r>
            <a:r>
              <a:rPr lang="en-GB" dirty="0"/>
              <a:t>normal distribution</a:t>
            </a:r>
            <a:r>
              <a:rPr lang="en-GB" dirty="0"/>
              <a:t> </a:t>
            </a:r>
            <a:endParaRPr lang="en-GB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normal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829594"/>
            <a:ext cx="8585200" cy="4343400"/>
          </a:xfrm>
        </p:spPr>
      </p:pic>
    </p:spTree>
    <p:extLst>
      <p:ext uri="{BB962C8B-B14F-4D97-AF65-F5344CB8AC3E}">
        <p14:creationId xmlns:p14="http://schemas.microsoft.com/office/powerpoint/2010/main" val="214292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normal distribution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34" y="1439612"/>
            <a:ext cx="7812405" cy="2158237"/>
          </a:xfrm>
        </p:spPr>
      </p:pic>
      <p:sp>
        <p:nvSpPr>
          <p:cNvPr id="4" name="Rectangle 3"/>
          <p:cNvSpPr/>
          <p:nvPr/>
        </p:nvSpPr>
        <p:spPr>
          <a:xfrm>
            <a:off x="7473144" y="13419"/>
            <a:ext cx="471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http://cs229.stanford.edu/section/</a:t>
            </a:r>
            <a:r>
              <a:rPr lang="en-US" dirty="0" err="1"/>
              <a:t>gaussians.pdf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01" y="3764889"/>
            <a:ext cx="6973338" cy="3093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68" y="4317564"/>
            <a:ext cx="3145232" cy="23733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339" y="1152535"/>
            <a:ext cx="3036026" cy="22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7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Matrix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2854484"/>
            <a:ext cx="6210300" cy="1790700"/>
          </a:xfrm>
        </p:spPr>
      </p:pic>
      <p:sp>
        <p:nvSpPr>
          <p:cNvPr id="4" name="Rectangle 3"/>
          <p:cNvSpPr/>
          <p:nvPr/>
        </p:nvSpPr>
        <p:spPr>
          <a:xfrm>
            <a:off x="7473144" y="13419"/>
            <a:ext cx="471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http://cs229.stanford.edu/section/</a:t>
            </a:r>
            <a:r>
              <a:rPr lang="en-US" dirty="0" err="1"/>
              <a:t>gaussians.pdf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7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932" y="4060019"/>
            <a:ext cx="4010025" cy="1323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35" y="4350531"/>
            <a:ext cx="2981325" cy="742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4022" y="3352675"/>
            <a:ext cx="177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Extended Form :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035" y="1826356"/>
            <a:ext cx="2276475" cy="695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1035" y="3352675"/>
            <a:ext cx="1791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Bayes Theorem :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447" y="1929885"/>
            <a:ext cx="28003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0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Discriminant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πk represent the overall or prior probability that a randomly chosen observation comes from the kth class</a:t>
            </a:r>
          </a:p>
          <a:p>
            <a:r>
              <a:rPr lang="en-US" dirty="0" smtClean="0"/>
              <a:t>Let </a:t>
            </a:r>
            <a:r>
              <a:rPr lang="en-US" dirty="0" err="1" smtClean="0"/>
              <a:t>fk</a:t>
            </a:r>
            <a:r>
              <a:rPr lang="en-US" dirty="0" smtClean="0"/>
              <a:t>(X) ≡ Pr(X = </a:t>
            </a:r>
            <a:r>
              <a:rPr lang="en-US" dirty="0" err="1" smtClean="0"/>
              <a:t>x|Y</a:t>
            </a:r>
            <a:r>
              <a:rPr lang="en-US" dirty="0" smtClean="0"/>
              <a:t> = k) denote the density function of X for an observation that comes from the kth class.</a:t>
            </a:r>
          </a:p>
          <a:p>
            <a:r>
              <a:rPr lang="en-US" dirty="0" smtClean="0"/>
              <a:t>Then Bayes’ theorem states that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75" y="4415466"/>
            <a:ext cx="4683841" cy="10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8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Data </a:t>
            </a:r>
            <a:r>
              <a:rPr lang="en-US" dirty="0"/>
              <a:t>is Gaussian, that each variable is </a:t>
            </a:r>
            <a:r>
              <a:rPr lang="en-US" dirty="0" smtClean="0"/>
              <a:t>shaped </a:t>
            </a:r>
            <a:r>
              <a:rPr lang="en-US" dirty="0"/>
              <a:t>like a bell curve when plotted.</a:t>
            </a:r>
          </a:p>
          <a:p>
            <a:pPr fontAlgn="base"/>
            <a:r>
              <a:rPr lang="en-US" dirty="0"/>
              <a:t>That each attribute has the same variance, that values of each variable vary around the mean by the same amount on average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smtClean="0"/>
              <a:t>By making this assumption, the classifier becomes linear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1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is Qualitative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disease based on symptoms</a:t>
            </a:r>
          </a:p>
          <a:p>
            <a:r>
              <a:rPr lang="en-US" dirty="0" smtClean="0"/>
              <a:t>Predict if a transaction is fraudulent based on user </a:t>
            </a:r>
            <a:r>
              <a:rPr lang="en-US" dirty="0" err="1" smtClean="0"/>
              <a:t>ip</a:t>
            </a:r>
            <a:r>
              <a:rPr lang="en-US" dirty="0" smtClean="0"/>
              <a:t>, balance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Classification is task of predicting qualitative/categorical responses</a:t>
            </a:r>
          </a:p>
          <a:p>
            <a:r>
              <a:rPr lang="en-US" dirty="0" smtClean="0"/>
              <a:t>Classifier is the function/model that assigns a category to a record/observation.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 2: classes have equal variance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53" y="1825625"/>
            <a:ext cx="9843693" cy="4351338"/>
          </a:xfrm>
        </p:spPr>
      </p:pic>
    </p:spTree>
    <p:extLst>
      <p:ext uri="{BB962C8B-B14F-4D97-AF65-F5344CB8AC3E}">
        <p14:creationId xmlns:p14="http://schemas.microsoft.com/office/powerpoint/2010/main" val="139093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9" y="703457"/>
            <a:ext cx="10350101" cy="5599235"/>
          </a:xfrm>
        </p:spPr>
      </p:pic>
    </p:spTree>
    <p:extLst>
      <p:ext uri="{BB962C8B-B14F-4D97-AF65-F5344CB8AC3E}">
        <p14:creationId xmlns:p14="http://schemas.microsoft.com/office/powerpoint/2010/main" val="96207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0" y="36366"/>
            <a:ext cx="4241800" cy="889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30" y="925366"/>
            <a:ext cx="6595110" cy="1159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89" y="2084946"/>
            <a:ext cx="4935221" cy="960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55" y="3091508"/>
            <a:ext cx="6631060" cy="1560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94" y="5046016"/>
            <a:ext cx="6159011" cy="18389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2467" y="3394710"/>
            <a:ext cx="1645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 = 1</a:t>
            </a:r>
          </a:p>
          <a:p>
            <a:pPr algn="ctr"/>
            <a:r>
              <a:rPr lang="en-US" dirty="0" smtClean="0"/>
              <a:t>Only on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LDA: pick a new dimension that gives</a:t>
            </a:r>
          </a:p>
          <a:p>
            <a:pPr lvl="1"/>
            <a:r>
              <a:rPr lang="en-US" dirty="0" smtClean="0"/>
              <a:t>Maximum separation between means of projected classes</a:t>
            </a:r>
          </a:p>
          <a:p>
            <a:pPr lvl="1"/>
            <a:r>
              <a:rPr lang="en-US" dirty="0" smtClean="0"/>
              <a:t>Minimum variance within each projected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1441450"/>
            <a:ext cx="4940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755650"/>
            <a:ext cx="70358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3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a Classifier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91" y="1825625"/>
            <a:ext cx="8295218" cy="4351338"/>
          </a:xfrm>
        </p:spPr>
      </p:pic>
    </p:spTree>
    <p:extLst>
      <p:ext uri="{BB962C8B-B14F-4D97-AF65-F5344CB8AC3E}">
        <p14:creationId xmlns:p14="http://schemas.microsoft.com/office/powerpoint/2010/main" val="76207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2058194"/>
            <a:ext cx="8407400" cy="3886200"/>
          </a:xfrm>
        </p:spPr>
      </p:pic>
    </p:spTree>
    <p:extLst>
      <p:ext uri="{BB962C8B-B14F-4D97-AF65-F5344CB8AC3E}">
        <p14:creationId xmlns:p14="http://schemas.microsoft.com/office/powerpoint/2010/main" val="1168997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Quadratic Discriminant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Equal-variance Gaussian densities - Linear discriminant analysis</a:t>
            </a:r>
          </a:p>
          <a:p>
            <a:r>
              <a:rPr lang="en-US" dirty="0"/>
              <a:t>Unequal-variance Gaussian densities - Quadratic discriminant </a:t>
            </a:r>
            <a:r>
              <a:rPr lang="en-US" dirty="0" smtClean="0"/>
              <a:t>analysis</a:t>
            </a:r>
          </a:p>
          <a:p>
            <a:endParaRPr lang="en-US" dirty="0" smtClean="0"/>
          </a:p>
          <a:p>
            <a:r>
              <a:rPr lang="en-US" dirty="0" smtClean="0"/>
              <a:t>Covariance matrix can be different for each class</a:t>
            </a:r>
            <a:endParaRPr lang="en-US" dirty="0"/>
          </a:p>
          <a:p>
            <a:r>
              <a:rPr lang="en-US" dirty="0" smtClean="0"/>
              <a:t>The decision boundary is determined by quadratic function</a:t>
            </a:r>
          </a:p>
          <a:p>
            <a:endParaRPr lang="en-US" dirty="0"/>
          </a:p>
          <a:p>
            <a:r>
              <a:rPr lang="en-US" dirty="0" smtClean="0"/>
              <a:t>We get quadratic discriminant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02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1966754"/>
            <a:ext cx="8064500" cy="3886200"/>
          </a:xfrm>
        </p:spPr>
      </p:pic>
    </p:spTree>
    <p:extLst>
      <p:ext uri="{BB962C8B-B14F-4D97-AF65-F5344CB8AC3E}">
        <p14:creationId xmlns:p14="http://schemas.microsoft.com/office/powerpoint/2010/main" val="74100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568"/>
            <a:ext cx="10515600" cy="4351338"/>
          </a:xfrm>
        </p:spPr>
        <p:txBody>
          <a:bodyPr/>
          <a:lstStyle/>
          <a:p>
            <a:r>
              <a:rPr lang="en-US" dirty="0" smtClean="0"/>
              <a:t>Suppose that we are trying to predict the medical condition of a patient in the emergency room on the basis of her symptoms.</a:t>
            </a:r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42295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Coding implies an ordering on the outcomes</a:t>
            </a:r>
          </a:p>
          <a:p>
            <a:r>
              <a:rPr lang="en-US" dirty="0" smtClean="0"/>
              <a:t>Even if there was an implicit ordering in the qualitative responses such as mild, moderate , severe – what about the gap between them?</a:t>
            </a:r>
          </a:p>
          <a:p>
            <a:r>
              <a:rPr lang="en-US" dirty="0" smtClean="0"/>
              <a:t>For a binary qualitative response the situation is a little better.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67" y="2723071"/>
            <a:ext cx="2867025" cy="90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60" y="2723071"/>
            <a:ext cx="30003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65" y="1825625"/>
            <a:ext cx="8273670" cy="4351338"/>
          </a:xfrm>
        </p:spPr>
      </p:pic>
    </p:spTree>
    <p:extLst>
      <p:ext uri="{BB962C8B-B14F-4D97-AF65-F5344CB8AC3E}">
        <p14:creationId xmlns:p14="http://schemas.microsoft.com/office/powerpoint/2010/main" val="39495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96" y="491490"/>
            <a:ext cx="9077207" cy="6176963"/>
          </a:xfrm>
        </p:spPr>
      </p:pic>
    </p:spTree>
    <p:extLst>
      <p:ext uri="{BB962C8B-B14F-4D97-AF65-F5344CB8AC3E}">
        <p14:creationId xmlns:p14="http://schemas.microsoft.com/office/powerpoint/2010/main" val="141303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Iris data set for LDA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8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287" y="356499"/>
            <a:ext cx="10515600" cy="1325563"/>
          </a:xfrm>
        </p:spPr>
        <p:txBody>
          <a:bodyPr/>
          <a:lstStyle/>
          <a:p>
            <a:r>
              <a:rPr lang="en-US" dirty="0" smtClean="0"/>
              <a:t>Default dataset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426" y="2603363"/>
            <a:ext cx="6515100" cy="4124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6287" y="14567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We are interested in predicting whether an individual will default on his or her credit card payment, on the basis of annual income and monthly credit card balance.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8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189" y="1825625"/>
            <a:ext cx="10515600" cy="4351338"/>
          </a:xfrm>
        </p:spPr>
        <p:txBody>
          <a:bodyPr/>
          <a:lstStyle/>
          <a:p>
            <a:r>
              <a:rPr lang="en-US" dirty="0" smtClean="0"/>
              <a:t>Instead of modelling the response Y directly, logistic regression models the probability that Y belongs to a particular category.</a:t>
            </a:r>
          </a:p>
          <a:p>
            <a:pPr lvl="8"/>
            <a:endParaRPr lang="en-US" dirty="0"/>
          </a:p>
          <a:p>
            <a:pPr lvl="8"/>
            <a:endParaRPr lang="en-US" dirty="0" smtClean="0"/>
          </a:p>
          <a:p>
            <a:pPr lvl="8"/>
            <a:r>
              <a:rPr lang="en-US" dirty="0"/>
              <a:t> </a:t>
            </a:r>
            <a:r>
              <a:rPr lang="en-US" dirty="0" smtClean="0"/>
              <a:t>                          		</a:t>
            </a:r>
          </a:p>
          <a:p>
            <a:pPr lvl="8"/>
            <a:r>
              <a:rPr lang="en-US" dirty="0"/>
              <a:t> </a:t>
            </a:r>
            <a:r>
              <a:rPr lang="en-US" dirty="0" smtClean="0"/>
              <a:t>                                  </a:t>
            </a:r>
          </a:p>
          <a:p>
            <a:pPr lvl="8"/>
            <a:endParaRPr lang="en-US" dirty="0"/>
          </a:p>
          <a:p>
            <a:pPr lvl="8"/>
            <a:r>
              <a:rPr lang="en-US" dirty="0" smtClean="0"/>
              <a:t>                                               Model =  </a:t>
            </a:r>
            <a:r>
              <a:rPr lang="en-US" dirty="0" err="1" smtClean="0"/>
              <a:t>Pr</a:t>
            </a:r>
            <a:r>
              <a:rPr lang="en-US" dirty="0" smtClean="0"/>
              <a:t>(default = </a:t>
            </a:r>
            <a:r>
              <a:rPr lang="en-US" dirty="0" err="1" smtClean="0"/>
              <a:t>Yes|balance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8" y="2576513"/>
            <a:ext cx="6286500" cy="3600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88966" y="4581428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  f(balance)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2458"/>
            <a:ext cx="10515600" cy="1325563"/>
          </a:xfrm>
        </p:spPr>
        <p:txBody>
          <a:bodyPr/>
          <a:lstStyle/>
          <a:p>
            <a:r>
              <a:rPr lang="en-US" dirty="0" smtClean="0"/>
              <a:t>Logistic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to model the relationship between f(X) = </a:t>
            </a:r>
            <a:r>
              <a:rPr lang="en-US" dirty="0" err="1" smtClean="0"/>
              <a:t>Pr</a:t>
            </a:r>
            <a:r>
              <a:rPr lang="en-US" dirty="0" smtClean="0"/>
              <a:t>(Y = 1|X) and X?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Odds :</a:t>
            </a:r>
          </a:p>
          <a:p>
            <a:endParaRPr lang="en-US" dirty="0" smtClean="0"/>
          </a:p>
          <a:p>
            <a:r>
              <a:rPr lang="en-US" dirty="0" smtClean="0"/>
              <a:t>Log-odds : </a:t>
            </a:r>
          </a:p>
          <a:p>
            <a:endParaRPr lang="en-US" dirty="0"/>
          </a:p>
          <a:p>
            <a:r>
              <a:rPr lang="en-US" dirty="0" smtClean="0"/>
              <a:t>Log odds changes by </a:t>
            </a:r>
            <a:r>
              <a:rPr lang="el-GR" dirty="0" smtClean="0"/>
              <a:t>β1</a:t>
            </a:r>
            <a:r>
              <a:rPr lang="en-US" dirty="0" smtClean="0"/>
              <a:t> for  unit change in X</a:t>
            </a:r>
          </a:p>
          <a:p>
            <a:r>
              <a:rPr lang="en-US" dirty="0" smtClean="0"/>
              <a:t>The amount that f(X) changes due to a one-unit change in X will depend on the current value of 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93" y="2424559"/>
            <a:ext cx="2779202" cy="991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995" y="2552560"/>
            <a:ext cx="2638425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99" y="3389842"/>
            <a:ext cx="2286000" cy="84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020" y="4095885"/>
            <a:ext cx="39624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egression coefficients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likelihood method is used for estimation.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Testing Significance of the coefficients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45" y="4130691"/>
            <a:ext cx="5610225" cy="1647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09" y="2506760"/>
            <a:ext cx="33528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3970"/>
            <a:ext cx="10515600" cy="1325563"/>
          </a:xfrm>
        </p:spPr>
        <p:txBody>
          <a:bodyPr/>
          <a:lstStyle/>
          <a:p>
            <a:r>
              <a:rPr lang="en-US" dirty="0" smtClean="0"/>
              <a:t>Making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1172"/>
            <a:ext cx="10515600" cy="4351338"/>
          </a:xfrm>
        </p:spPr>
        <p:txBody>
          <a:bodyPr/>
          <a:lstStyle/>
          <a:p>
            <a:r>
              <a:rPr lang="en-US" dirty="0" smtClean="0"/>
              <a:t>Simply substitute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Ex : Probability of defaulting when credit card balance is $1000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Probability of defaulting when credit card balance is $2000 is 0.586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If we had qualitative predictor , use dummy coding.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96" y="2526280"/>
            <a:ext cx="4733925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91" y="4589162"/>
            <a:ext cx="56388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a binary response using multiple predictors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the coefficients are estimated using Maximum </a:t>
            </a:r>
            <a:r>
              <a:rPr lang="en-US" dirty="0" smtClean="0"/>
              <a:t>likelihood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23" y="2636358"/>
            <a:ext cx="34861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5150</TotalTime>
  <Words>727</Words>
  <Application>Microsoft Macintosh PowerPoint</Application>
  <PresentationFormat>Widescreen</PresentationFormat>
  <Paragraphs>111</Paragraphs>
  <Slides>32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times new roman</vt:lpstr>
      <vt:lpstr>Wingdings</vt:lpstr>
      <vt:lpstr>Arial</vt:lpstr>
      <vt:lpstr>Office Theme</vt:lpstr>
      <vt:lpstr>Classification</vt:lpstr>
      <vt:lpstr>Response is Qualitative </vt:lpstr>
      <vt:lpstr>Why not linear regression</vt:lpstr>
      <vt:lpstr>Default dataset</vt:lpstr>
      <vt:lpstr>Logistic regression</vt:lpstr>
      <vt:lpstr>Logistic Model</vt:lpstr>
      <vt:lpstr>Regression coefficients</vt:lpstr>
      <vt:lpstr>Making predictions</vt:lpstr>
      <vt:lpstr>Multiple Logistic Regression</vt:lpstr>
      <vt:lpstr>PowerPoint Presentation</vt:lpstr>
      <vt:lpstr>Logistic Regression for &gt;2 Response Classes</vt:lpstr>
      <vt:lpstr>Linear Discriminant Analysis</vt:lpstr>
      <vt:lpstr>Prerequisites Concepts Needed for LDA, QDA</vt:lpstr>
      <vt:lpstr>Multivariate normal distribution</vt:lpstr>
      <vt:lpstr>Multivariate normal distribution</vt:lpstr>
      <vt:lpstr>Covariance Matrix</vt:lpstr>
      <vt:lpstr>Conditional Probability</vt:lpstr>
      <vt:lpstr>Linear Discriminant Analysis</vt:lpstr>
      <vt:lpstr>Assumptions for LDA</vt:lpstr>
      <vt:lpstr>Assumption 2: classes have equal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of a Classifier</vt:lpstr>
      <vt:lpstr>Confusion Matrix</vt:lpstr>
      <vt:lpstr>Quadratic Discriminant Analysis</vt:lpstr>
      <vt:lpstr>Quadratic Discriminant Analysis</vt:lpstr>
      <vt:lpstr>Quadratic Discriminant Analysis</vt:lpstr>
      <vt:lpstr>PowerPoint Presentation</vt:lpstr>
      <vt:lpstr>Demo</vt:lpstr>
    </vt:vector>
  </TitlesOfParts>
  <Company>Neudesic Technologies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Sree Chaitanya Y</dc:creator>
  <cp:lastModifiedBy>Microsoft Office User</cp:lastModifiedBy>
  <cp:revision>41</cp:revision>
  <dcterms:created xsi:type="dcterms:W3CDTF">2017-09-25T15:31:42Z</dcterms:created>
  <dcterms:modified xsi:type="dcterms:W3CDTF">2017-10-03T04:20:45Z</dcterms:modified>
</cp:coreProperties>
</file>